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A6C828"/>
    <a:srgbClr val="DE1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694" autoAdjust="0"/>
  </p:normalViewPr>
  <p:slideViewPr>
    <p:cSldViewPr snapToGrid="0">
      <p:cViewPr>
        <p:scale>
          <a:sx n="60" d="100"/>
          <a:sy n="60" d="100"/>
        </p:scale>
        <p:origin x="288" y="46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74D9B6-92B8-47ED-89CE-5DF222F7B8E9}" type="datetimeFigureOut">
              <a:rPr lang="hr-HR" smtClean="0"/>
              <a:t>12.8.2016.</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E7823-0A09-4F12-92EF-093D03D1A640}" type="slidenum">
              <a:rPr lang="hr-HR" smtClean="0"/>
              <a:t>‹#›</a:t>
            </a:fld>
            <a:endParaRPr lang="hr-HR"/>
          </a:p>
        </p:txBody>
      </p:sp>
    </p:spTree>
    <p:extLst>
      <p:ext uri="{BB962C8B-B14F-4D97-AF65-F5344CB8AC3E}">
        <p14:creationId xmlns:p14="http://schemas.microsoft.com/office/powerpoint/2010/main" val="3059762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Moodle je najbolje rješenje za online učenje i revolucija za kolegije na Webu. Koristiti Javascript u Moodle-u je veoma korisno kako za administratore tako i za programere. Koriste se ugrađene knjižnice koje pružaju moderno i dinamično iskustvo koje korisnici danas očekuju. Ove upute će Vam prikazati osnove kombiniranja Moodle-a s javascriptom. Osim toga, upoznati ćemo se i s načinom ugrađivanja Yahoo User Interface Libirary (YUI) unutar Moodle-a. Pomoću YUI-a moći ćemo napraviti dinamična sučelja i bolje proizvode za svoje korisnike. </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1</a:t>
            </a:fld>
            <a:endParaRPr lang="hr-HR"/>
          </a:p>
        </p:txBody>
      </p:sp>
    </p:spTree>
    <p:extLst>
      <p:ext uri="{BB962C8B-B14F-4D97-AF65-F5344CB8AC3E}">
        <p14:creationId xmlns:p14="http://schemas.microsoft.com/office/powerpoint/2010/main" val="3047403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Yui_cal.js datoteka sadrži kod kao na slici. </a:t>
            </a: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Prvo smo učitali modul pod nazivom yui2-calendar. Svi dostupni YUI 2 moduli se koriste svojim originalnim imenima sa yui2 prefiksima.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U sljedećem koraku smo ponovno kreirali objekt iz YUI 2. Ovo je omogućeno kao dio YUI 3 objekta Y, u formi Y.YUI2.</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Zatim kopiramo to u novi objekt koji smo nazvali YAHOO. Ovo sada odgovara YUI 2 stilu kodiranja i čini lakšim ponovno koristiti YUI 2 kod ovdje. Za kraj stvorili smo novu instancu YUI 2 kalendara YAHOO.widget.Calendar koji će se izvršiti unutar ranije stvorenog div elementa. </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10</a:t>
            </a:fld>
            <a:endParaRPr lang="hr-HR"/>
          </a:p>
        </p:txBody>
      </p:sp>
    </p:spTree>
    <p:extLst>
      <p:ext uri="{BB962C8B-B14F-4D97-AF65-F5344CB8AC3E}">
        <p14:creationId xmlns:p14="http://schemas.microsoft.com/office/powerpoint/2010/main" val="206548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Kada učitamo datoteku yui_cal.php u pregledniku, trebao bi se prikazati kalendar kao na sljedećoj slici:</a:t>
            </a:r>
          </a:p>
          <a:p>
            <a:endParaRPr lang="hr-HR" smtClean="0"/>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11</a:t>
            </a:fld>
            <a:endParaRPr lang="hr-HR"/>
          </a:p>
        </p:txBody>
      </p:sp>
    </p:spTree>
    <p:extLst>
      <p:ext uri="{BB962C8B-B14F-4D97-AF65-F5344CB8AC3E}">
        <p14:creationId xmlns:p14="http://schemas.microsoft.com/office/powerpoint/2010/main" val="1366974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Posljednji primjer također koristi YUI kod.</a:t>
            </a:r>
          </a:p>
          <a:p>
            <a:endParaRPr lang="hr-HR" sz="1200"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Postaviti ćemo poveznice na našu stranicu, a JS kod će nam pomoću skočnog prozora javiti koju smo kliknuli.</a:t>
            </a: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Stvaramo PHP datoteku pod nazivom </a:t>
            </a:r>
            <a:r>
              <a:rPr lang="hr-HR" sz="1200" i="1" kern="1200" smtClean="0">
                <a:solidFill>
                  <a:schemeClr val="tx1"/>
                </a:solidFill>
                <a:effectLst/>
                <a:latin typeface="+mn-lt"/>
                <a:ea typeface="+mn-ea"/>
                <a:cs typeface="+mn-cs"/>
              </a:rPr>
              <a:t>yui_delegation.php</a:t>
            </a:r>
            <a:endParaRPr lang="hr-HR" sz="1200" kern="1200" smtClean="0">
              <a:solidFill>
                <a:schemeClr val="tx1"/>
              </a:solidFill>
              <a:effectLst/>
              <a:latin typeface="+mn-lt"/>
              <a:ea typeface="+mn-ea"/>
              <a:cs typeface="+mn-cs"/>
            </a:endParaRP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Stvorili smo PHP datoteku i postavili Moodle programsko okruženje kao i do sada. Unutar ove datoteke uključili smo i neodređenu listu poveznica koje se nalaze unutar div elementa. Na ove poveznice ćemo uključiti događaje na klik pomoću YUI delegation.</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12</a:t>
            </a:fld>
            <a:endParaRPr lang="hr-HR"/>
          </a:p>
        </p:txBody>
      </p:sp>
    </p:spTree>
    <p:extLst>
      <p:ext uri="{BB962C8B-B14F-4D97-AF65-F5344CB8AC3E}">
        <p14:creationId xmlns:p14="http://schemas.microsoft.com/office/powerpoint/2010/main" val="1280825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Koristiti ćemo event delegation kako bi izvršili klik događaj za svaku poveznicu u listi. U trenutku klika na poveznicu pojaviti će se prozorčić upozorenja koji će prikazivati koja je poveznica odabrana. Koristeći ovu metodu možemo dodati poveznica koliko želimo i to bilo kada, izbjegavajuću potrebu da dodamo ili promijenimo bilo koji od naših JS kodova kada to učinimo.</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13</a:t>
            </a:fld>
            <a:endParaRPr lang="hr-HR"/>
          </a:p>
        </p:txBody>
      </p:sp>
    </p:spTree>
    <p:extLst>
      <p:ext uri="{BB962C8B-B14F-4D97-AF65-F5344CB8AC3E}">
        <p14:creationId xmlns:p14="http://schemas.microsoft.com/office/powerpoint/2010/main" val="70279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Za početak stvoriti ćemo poddirektorij pod nazivom </a:t>
            </a:r>
            <a:r>
              <a:rPr lang="hr-HR" sz="1200" i="1" kern="1200" smtClean="0">
                <a:solidFill>
                  <a:schemeClr val="tx1"/>
                </a:solidFill>
                <a:effectLst/>
                <a:latin typeface="+mn-lt"/>
                <a:ea typeface="+mn-ea"/>
                <a:cs typeface="+mn-cs"/>
              </a:rPr>
              <a:t>vjezba. </a:t>
            </a:r>
            <a:r>
              <a:rPr lang="hr-HR" sz="1200" kern="1200" smtClean="0">
                <a:solidFill>
                  <a:schemeClr val="tx1"/>
                </a:solidFill>
                <a:effectLst/>
                <a:latin typeface="+mn-lt"/>
                <a:ea typeface="+mn-ea"/>
                <a:cs typeface="+mn-cs"/>
              </a:rPr>
              <a:t>Unutar njega spremamo sve datoteke koje ćemo stvoriti uz pomoć ovih </a:t>
            </a:r>
            <a:r>
              <a:rPr lang="hr-HR" sz="1200" kern="1200" smtClean="0">
                <a:solidFill>
                  <a:schemeClr val="tx1"/>
                </a:solidFill>
                <a:effectLst/>
                <a:latin typeface="+mn-lt"/>
                <a:ea typeface="+mn-ea"/>
                <a:cs typeface="+mn-cs"/>
              </a:rPr>
              <a:t>uputa.</a:t>
            </a: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Započinjemo</a:t>
            </a:r>
            <a:r>
              <a:rPr lang="hr-HR" sz="1200" kern="1200" smtClean="0">
                <a:solidFill>
                  <a:schemeClr val="tx1"/>
                </a:solidFill>
                <a:effectLst/>
                <a:latin typeface="+mn-lt"/>
                <a:ea typeface="+mn-ea"/>
                <a:cs typeface="+mn-cs"/>
              </a:rPr>
              <a:t> datoteku </a:t>
            </a:r>
            <a:r>
              <a:rPr lang="hr-HR" sz="1200" b="1" kern="1200" smtClean="0">
                <a:solidFill>
                  <a:schemeClr val="tx1"/>
                </a:solidFill>
                <a:effectLst/>
                <a:latin typeface="+mn-lt"/>
                <a:ea typeface="+mn-ea"/>
                <a:cs typeface="+mn-cs"/>
              </a:rPr>
              <a:t>otvaranjem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taga</a:t>
            </a:r>
            <a:r>
              <a:rPr lang="hr-HR" sz="1200" kern="1200" smtClean="0">
                <a:solidFill>
                  <a:schemeClr val="tx1"/>
                </a:solidFill>
                <a:effectLst/>
                <a:latin typeface="+mn-lt"/>
                <a:ea typeface="+mn-ea"/>
                <a:cs typeface="+mn-cs"/>
              </a:rPr>
              <a:t> koristeći standardnu oznaku &lt;?php . </a:t>
            </a:r>
            <a:r>
              <a:rPr lang="hr-HR" sz="1200" b="1" i="0" kern="1200" smtClean="0">
                <a:solidFill>
                  <a:schemeClr val="tx1"/>
                </a:solidFill>
                <a:effectLst/>
                <a:latin typeface="+mn-lt"/>
                <a:ea typeface="+mn-ea"/>
                <a:cs typeface="+mn-cs"/>
              </a:rPr>
              <a:t>Zatim</a:t>
            </a:r>
            <a:r>
              <a:rPr lang="hr-HR" sz="1200" kern="1200" smtClean="0">
                <a:solidFill>
                  <a:schemeClr val="tx1"/>
                </a:solidFill>
                <a:effectLst/>
                <a:latin typeface="+mn-lt"/>
                <a:ea typeface="+mn-ea"/>
                <a:cs typeface="+mn-cs"/>
              </a:rPr>
              <a:t> </a:t>
            </a:r>
            <a:r>
              <a:rPr lang="hr-HR" sz="1200" b="1" i="0" kern="1200" smtClean="0">
                <a:solidFill>
                  <a:schemeClr val="tx1"/>
                </a:solidFill>
                <a:effectLst/>
                <a:latin typeface="+mn-lt"/>
                <a:ea typeface="+mn-ea"/>
                <a:cs typeface="+mn-cs"/>
              </a:rPr>
              <a:t>uključujemo</a:t>
            </a:r>
            <a:r>
              <a:rPr lang="hr-HR" sz="1200" kern="1200" smtClean="0">
                <a:solidFill>
                  <a:schemeClr val="tx1"/>
                </a:solidFill>
                <a:effectLst/>
                <a:latin typeface="+mn-lt"/>
                <a:ea typeface="+mn-ea"/>
                <a:cs typeface="+mn-cs"/>
              </a:rPr>
              <a:t> </a:t>
            </a:r>
            <a:r>
              <a:rPr lang="hr-HR" sz="1200" b="1" i="0" kern="1200" smtClean="0">
                <a:solidFill>
                  <a:schemeClr val="tx1"/>
                </a:solidFill>
                <a:effectLst/>
                <a:latin typeface="+mn-lt"/>
                <a:ea typeface="+mn-ea"/>
                <a:cs typeface="+mn-cs"/>
              </a:rPr>
              <a:t>Moodle-ovu</a:t>
            </a:r>
            <a:r>
              <a:rPr lang="hr-HR" sz="1200" kern="1200" smtClean="0">
                <a:solidFill>
                  <a:schemeClr val="tx1"/>
                </a:solidFill>
                <a:effectLst/>
                <a:latin typeface="+mn-lt"/>
                <a:ea typeface="+mn-ea"/>
                <a:cs typeface="+mn-cs"/>
              </a:rPr>
              <a:t> </a:t>
            </a:r>
            <a:r>
              <a:rPr lang="hr-HR" sz="1200" b="1" i="0" kern="1200" smtClean="0">
                <a:solidFill>
                  <a:schemeClr val="tx1"/>
                </a:solidFill>
                <a:effectLst/>
                <a:latin typeface="+mn-lt"/>
                <a:ea typeface="+mn-ea"/>
                <a:cs typeface="+mn-cs"/>
              </a:rPr>
              <a:t>konfiguracijsku</a:t>
            </a:r>
            <a:r>
              <a:rPr lang="hr-HR" sz="1200" kern="1200" smtClean="0">
                <a:solidFill>
                  <a:schemeClr val="tx1"/>
                </a:solidFill>
                <a:effectLst/>
                <a:latin typeface="+mn-lt"/>
                <a:ea typeface="+mn-ea"/>
                <a:cs typeface="+mn-cs"/>
              </a:rPr>
              <a:t> </a:t>
            </a:r>
            <a:r>
              <a:rPr lang="hr-HR" sz="1200" b="1" i="0" kern="1200" smtClean="0">
                <a:solidFill>
                  <a:schemeClr val="tx1"/>
                </a:solidFill>
                <a:effectLst/>
                <a:latin typeface="+mn-lt"/>
                <a:ea typeface="+mn-ea"/>
                <a:cs typeface="+mn-cs"/>
              </a:rPr>
              <a:t>datoteku</a:t>
            </a:r>
            <a:r>
              <a:rPr lang="hr-HR" sz="1200" kern="1200" smtClean="0">
                <a:solidFill>
                  <a:schemeClr val="tx1"/>
                </a:solidFill>
                <a:effectLst/>
                <a:latin typeface="+mn-lt"/>
                <a:ea typeface="+mn-ea"/>
                <a:cs typeface="+mn-cs"/>
              </a:rPr>
              <a:t>. Dodajemo ovaj dokument kako bi postavili potrebno Moodle okružje za programiranje, uključuje  dvije globalne varijable koje ćemo koristiti $PAGE i $OUTPUT.</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 $PAGE definira centralno spremište informacija o trenutnoj stranici koju generiramo u odgovoru na korisnikov zahtjev</a:t>
            </a:r>
            <a:r>
              <a:rPr lang="hr-HR" sz="1200" kern="120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 $OUTPUT se koristi kao generator HTML-a i izlaz, omogućava nam da generiramo zaglavlje i podnožje za našu stranicu na temelju trenutne Moodle-ove teme.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b="1"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Spremamo datoteku unutar direktorija </a:t>
            </a:r>
            <a:r>
              <a:rPr lang="hr-HR" sz="1200" i="1" kern="1200" smtClean="0">
                <a:solidFill>
                  <a:schemeClr val="tx1"/>
                </a:solidFill>
                <a:effectLst/>
                <a:latin typeface="+mn-lt"/>
                <a:ea typeface="+mn-ea"/>
                <a:cs typeface="+mn-cs"/>
              </a:rPr>
              <a:t>vjezba. </a:t>
            </a:r>
            <a:endParaRPr lang="hr-HR" sz="1200" b="1"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2</a:t>
            </a:fld>
            <a:endParaRPr lang="hr-HR"/>
          </a:p>
        </p:txBody>
      </p:sp>
    </p:spTree>
    <p:extLst>
      <p:ext uri="{BB962C8B-B14F-4D97-AF65-F5344CB8AC3E}">
        <p14:creationId xmlns:p14="http://schemas.microsoft.com/office/powerpoint/2010/main" val="105633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Kako bi provjerili kako to sada izgleda, u naš preglednik unosimo adresu </a:t>
            </a:r>
            <a:r>
              <a:rPr lang="hr-HR" sz="1200" i="1" kern="1200" smtClean="0">
                <a:solidFill>
                  <a:schemeClr val="tx1"/>
                </a:solidFill>
                <a:effectLst/>
                <a:latin typeface="+mn-lt"/>
                <a:ea typeface="+mn-ea"/>
                <a:cs typeface="+mn-cs"/>
              </a:rPr>
              <a:t>localhost/moodle/vjezba/blank.php</a:t>
            </a:r>
            <a:endParaRPr lang="hr-HR" sz="1200" kern="1200" smtClean="0">
              <a:solidFill>
                <a:schemeClr val="tx1"/>
              </a:solidFill>
              <a:effectLst/>
              <a:latin typeface="+mn-lt"/>
              <a:ea typeface="+mn-ea"/>
              <a:cs typeface="+mn-cs"/>
            </a:endParaRPr>
          </a:p>
          <a:p>
            <a:endParaRPr lang="hr-HR" smtClean="0"/>
          </a:p>
          <a:p>
            <a:r>
              <a:rPr lang="hr-HR" sz="1200" kern="1200" smtClean="0">
                <a:solidFill>
                  <a:schemeClr val="tx1"/>
                </a:solidFill>
                <a:effectLst/>
                <a:latin typeface="+mn-lt"/>
                <a:ea typeface="+mn-ea"/>
                <a:cs typeface="+mn-cs"/>
              </a:rPr>
              <a:t>Ovaj kod pruža jednostavnu stranicu sa standardnim zaglavljem i podnožjem. </a:t>
            </a:r>
          </a:p>
          <a:p>
            <a:endParaRPr lang="hr-HR" sz="1200" kern="1200" smtClean="0">
              <a:solidFill>
                <a:schemeClr val="tx1"/>
              </a:solidFill>
              <a:effectLst/>
              <a:latin typeface="+mn-lt"/>
              <a:ea typeface="+mn-ea"/>
              <a:cs typeface="+mn-cs"/>
            </a:endParaRP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Sada ćemo se upoznati s uključivanjem javascript datoteke koja će imati nastavak .js.</a:t>
            </a:r>
            <a:r>
              <a:rPr lang="hr-HR" sz="1200" kern="1200" baseline="0" smtClean="0">
                <a:solidFill>
                  <a:schemeClr val="tx1"/>
                </a:solidFill>
                <a:effectLst/>
                <a:latin typeface="+mn-lt"/>
                <a:ea typeface="+mn-ea"/>
                <a:cs typeface="+mn-cs"/>
              </a:rPr>
              <a:t> </a:t>
            </a:r>
            <a:r>
              <a:rPr lang="hr-HR" sz="1200" kern="1200" smtClean="0">
                <a:solidFill>
                  <a:schemeClr val="tx1"/>
                </a:solidFill>
                <a:effectLst/>
                <a:latin typeface="+mn-lt"/>
                <a:ea typeface="+mn-ea"/>
                <a:cs typeface="+mn-cs"/>
              </a:rPr>
              <a:t>Potrebno je stvoriti novu PHP datoteku pod nazivom </a:t>
            </a:r>
            <a:r>
              <a:rPr lang="hr-HR" sz="1200" i="1" kern="1200" smtClean="0">
                <a:solidFill>
                  <a:schemeClr val="tx1"/>
                </a:solidFill>
                <a:effectLst/>
                <a:latin typeface="+mn-lt"/>
                <a:ea typeface="+mn-ea"/>
                <a:cs typeface="+mn-cs"/>
              </a:rPr>
              <a:t>requirejs</a:t>
            </a:r>
            <a:r>
              <a:rPr lang="hr-HR" sz="1200" kern="1200" smtClean="0">
                <a:solidFill>
                  <a:schemeClr val="tx1"/>
                </a:solidFill>
                <a:effectLst/>
                <a:latin typeface="+mn-lt"/>
                <a:ea typeface="+mn-ea"/>
                <a:cs typeface="+mn-cs"/>
              </a:rPr>
              <a:t>.</a:t>
            </a:r>
            <a:r>
              <a:rPr lang="hr-HR" sz="1200" i="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i pohraniti ju u direktorij </a:t>
            </a:r>
            <a:r>
              <a:rPr lang="hr-HR" sz="1200" i="1" kern="1200" smtClean="0">
                <a:solidFill>
                  <a:schemeClr val="tx1"/>
                </a:solidFill>
                <a:effectLst/>
                <a:latin typeface="+mn-lt"/>
                <a:ea typeface="+mn-ea"/>
                <a:cs typeface="+mn-cs"/>
              </a:rPr>
              <a:t>vjezba</a:t>
            </a:r>
            <a:r>
              <a:rPr lang="hr-HR" sz="1200" kern="1200" smtClean="0">
                <a:solidFill>
                  <a:schemeClr val="tx1"/>
                </a:solidFill>
                <a:effectLst/>
                <a:latin typeface="+mn-lt"/>
                <a:ea typeface="+mn-ea"/>
                <a:cs typeface="+mn-cs"/>
              </a:rPr>
              <a:t>.</a:t>
            </a:r>
          </a:p>
          <a:p>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3</a:t>
            </a:fld>
            <a:endParaRPr lang="hr-HR"/>
          </a:p>
        </p:txBody>
      </p:sp>
    </p:spTree>
    <p:extLst>
      <p:ext uri="{BB962C8B-B14F-4D97-AF65-F5344CB8AC3E}">
        <p14:creationId xmlns:p14="http://schemas.microsoft.com/office/powerpoint/2010/main" val="2106449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Stvaramo datoteku prema predlošku koji smo stvorili u prvom koraku i dodajemo liniju koda $PAGE-&gt;requires-&gt;js('/cook/alert.js'); pomoću koje uključujemo JS datoteku u naš PHP kod.</a:t>
            </a:r>
          </a:p>
          <a:p>
            <a:endParaRPr lang="hr-HR" sz="1200" kern="1200" smtClean="0">
              <a:solidFill>
                <a:schemeClr val="tx1"/>
              </a:solidFill>
              <a:effectLst/>
              <a:latin typeface="+mn-lt"/>
              <a:ea typeface="+mn-ea"/>
              <a:cs typeface="+mn-cs"/>
            </a:endParaRPr>
          </a:p>
          <a:p>
            <a:endParaRPr lang="hr-HR" sz="1200"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Zatim stvaramo JS datoteku sa samo jednom linijom koda.</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4</a:t>
            </a:fld>
            <a:endParaRPr lang="hr-HR"/>
          </a:p>
        </p:txBody>
      </p:sp>
    </p:spTree>
    <p:extLst>
      <p:ext uri="{BB962C8B-B14F-4D97-AF65-F5344CB8AC3E}">
        <p14:creationId xmlns:p14="http://schemas.microsoft.com/office/powerpoint/2010/main" val="316519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5</a:t>
            </a:fld>
            <a:endParaRPr lang="hr-HR"/>
          </a:p>
        </p:txBody>
      </p:sp>
    </p:spTree>
    <p:extLst>
      <p:ext uri="{BB962C8B-B14F-4D97-AF65-F5344CB8AC3E}">
        <p14:creationId xmlns:p14="http://schemas.microsoft.com/office/powerpoint/2010/main" val="3683942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Sada kada smo naučili kako učitati JS datoteku, potrebna nam je metoda za izlučivanje koda. I ovaj puta koristiti ćemo $PAGE kako bi pozvali JS funkciju unutar PHP datoteke.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Nazvati ćemo je </a:t>
            </a:r>
            <a:r>
              <a:rPr lang="hr-HR" sz="1200" i="1" kern="1200" smtClean="0">
                <a:solidFill>
                  <a:schemeClr val="tx1"/>
                </a:solidFill>
                <a:effectLst/>
                <a:latin typeface="+mn-lt"/>
                <a:ea typeface="+mn-ea"/>
                <a:cs typeface="+mn-cs"/>
              </a:rPr>
              <a:t>requirejs_init_data.php. </a:t>
            </a:r>
            <a:r>
              <a:rPr lang="hr-HR" sz="1200" kern="1200" smtClean="0">
                <a:solidFill>
                  <a:schemeClr val="tx1"/>
                </a:solidFill>
                <a:effectLst/>
                <a:latin typeface="+mn-lt"/>
                <a:ea typeface="+mn-ea"/>
                <a:cs typeface="+mn-cs"/>
              </a:rPr>
              <a:t>Ovaj kod postavlja jednostavnu Moodle stranicu i uključuje JS datoteku koja se naziva require_init_data.js</a:t>
            </a:r>
          </a:p>
          <a:p>
            <a:endParaRPr lang="hr-HR" smtClean="0"/>
          </a:p>
          <a:p>
            <a:r>
              <a:rPr lang="hr-HR" sz="1200" kern="1200" smtClean="0">
                <a:solidFill>
                  <a:schemeClr val="tx1"/>
                </a:solidFill>
                <a:effectLst/>
                <a:latin typeface="+mn-lt"/>
                <a:ea typeface="+mn-ea"/>
                <a:cs typeface="+mn-cs"/>
              </a:rPr>
              <a:t>Nakon što smo pozvali $PAGE-&gt;requires-&gt;js, dodali smo sljedeći kod:  </a:t>
            </a:r>
            <a:br>
              <a:rPr lang="hr-HR" sz="1200" kern="1200" smtClean="0">
                <a:solidFill>
                  <a:schemeClr val="tx1"/>
                </a:solidFill>
                <a:effectLst/>
                <a:latin typeface="+mn-lt"/>
                <a:ea typeface="+mn-ea"/>
                <a:cs typeface="+mn-cs"/>
              </a:rPr>
            </a:br>
            <a:r>
              <a:rPr lang="hr-HR" sz="1200" kern="1200" smtClean="0">
                <a:solidFill>
                  <a:schemeClr val="tx1"/>
                </a:solidFill>
                <a:effectLst/>
                <a:latin typeface="+mn-lt"/>
                <a:ea typeface="+mn-ea"/>
                <a:cs typeface="+mn-cs"/>
              </a:rPr>
              <a:t>        $PAGE-&gt;requires-&gt;js_init_call('hello',  </a:t>
            </a:r>
            <a:br>
              <a:rPr lang="hr-HR" sz="1200" kern="1200" smtClean="0">
                <a:solidFill>
                  <a:schemeClr val="tx1"/>
                </a:solidFill>
                <a:effectLst/>
                <a:latin typeface="+mn-lt"/>
                <a:ea typeface="+mn-ea"/>
                <a:cs typeface="+mn-cs"/>
              </a:rPr>
            </a:br>
            <a:r>
              <a:rPr lang="hr-HR" sz="1200" kern="1200" smtClean="0">
                <a:solidFill>
                  <a:schemeClr val="tx1"/>
                </a:solidFill>
                <a:effectLst/>
                <a:latin typeface="+mn-lt"/>
                <a:ea typeface="+mn-ea"/>
                <a:cs typeface="+mn-cs"/>
              </a:rPr>
              <a:t>         array('Hello', $USER-&gt;username));</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Prvi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parametar</a:t>
            </a:r>
            <a:r>
              <a:rPr lang="hr-HR" sz="1200" kern="1200" smtClean="0">
                <a:solidFill>
                  <a:schemeClr val="tx1"/>
                </a:solidFill>
                <a:effectLst/>
                <a:latin typeface="+mn-lt"/>
                <a:ea typeface="+mn-ea"/>
                <a:cs typeface="+mn-cs"/>
              </a:rPr>
              <a:t> je niz koji sadrži ime JS funkcije koju želimo pozvati, u ovom slučaju to je hello.</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Drugi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parametar</a:t>
            </a:r>
            <a:r>
              <a:rPr lang="hr-HR" sz="1200" kern="1200" smtClean="0">
                <a:solidFill>
                  <a:schemeClr val="tx1"/>
                </a:solidFill>
                <a:effectLst/>
                <a:latin typeface="+mn-lt"/>
                <a:ea typeface="+mn-ea"/>
                <a:cs typeface="+mn-cs"/>
              </a:rPr>
              <a:t> je PHP array vrijednosti koje su proslijeđene u JS funkciju, onim redoslijedom kako su definirane.</a:t>
            </a:r>
          </a:p>
          <a:p>
            <a:r>
              <a:rPr lang="hr-HR" sz="1200" kern="1200" smtClean="0">
                <a:solidFill>
                  <a:schemeClr val="tx1"/>
                </a:solidFill>
                <a:effectLst/>
                <a:latin typeface="+mn-lt"/>
                <a:ea typeface="+mn-ea"/>
                <a:cs typeface="+mn-cs"/>
              </a:rPr>
              <a:t>Korištenjem array-a ovdje dopuštamo js_init_call metodi da podržava veći broj argumenata, u ovom slučaju to su dvije: poruka i korisničko ime.</a:t>
            </a:r>
          </a:p>
          <a:p>
            <a:endParaRPr lang="hr-HR" smtClean="0"/>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Stvaramo JS datoteku </a:t>
            </a:r>
            <a:r>
              <a:rPr lang="hr-HR" sz="1200" i="1" kern="1200" smtClean="0">
                <a:solidFill>
                  <a:schemeClr val="tx1"/>
                </a:solidFill>
                <a:effectLst/>
                <a:latin typeface="+mn-lt"/>
                <a:ea typeface="+mn-ea"/>
                <a:cs typeface="+mn-cs"/>
              </a:rPr>
              <a:t>requirejs_init_data.js</a:t>
            </a:r>
            <a:r>
              <a:rPr lang="hr-HR" sz="1200" kern="1200" smtClean="0">
                <a:solidFill>
                  <a:schemeClr val="tx1"/>
                </a:solidFill>
                <a:effectLst/>
                <a:latin typeface="+mn-lt"/>
                <a:ea typeface="+mn-ea"/>
                <a:cs typeface="+mn-cs"/>
              </a:rPr>
              <a:t>  </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6</a:t>
            </a:fld>
            <a:endParaRPr lang="hr-HR"/>
          </a:p>
        </p:txBody>
      </p:sp>
    </p:spTree>
    <p:extLst>
      <p:ext uri="{BB962C8B-B14F-4D97-AF65-F5344CB8AC3E}">
        <p14:creationId xmlns:p14="http://schemas.microsoft.com/office/powerpoint/2010/main" val="428752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Sada, kada učitamo stranicu, vidimo JS upozorenje s porukom koju smo postavili s korisničkim imenom trenutnog korisnika.</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7</a:t>
            </a:fld>
            <a:endParaRPr lang="hr-HR"/>
          </a:p>
        </p:txBody>
      </p:sp>
    </p:spTree>
    <p:extLst>
      <p:ext uri="{BB962C8B-B14F-4D97-AF65-F5344CB8AC3E}">
        <p14:creationId xmlns:p14="http://schemas.microsoft.com/office/powerpoint/2010/main" val="354203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Sljedeći primjer je prikaz kalendara u moodle-u pomoću JS knjižnice Yahoo! User Interface Libirary (YUI). </a:t>
            </a:r>
          </a:p>
          <a:p>
            <a:r>
              <a:rPr lang="hr-HR" sz="1200" kern="1200" smtClean="0">
                <a:solidFill>
                  <a:schemeClr val="tx1"/>
                </a:solidFill>
                <a:effectLst/>
                <a:latin typeface="+mn-lt"/>
                <a:ea typeface="+mn-ea"/>
                <a:cs typeface="+mn-cs"/>
              </a:rPr>
              <a:t>	</a:t>
            </a:r>
          </a:p>
          <a:p>
            <a:r>
              <a:rPr lang="hr-HR" sz="1200" kern="1200" smtClean="0">
                <a:solidFill>
                  <a:schemeClr val="tx1"/>
                </a:solidFill>
                <a:effectLst/>
                <a:latin typeface="+mn-lt"/>
                <a:ea typeface="+mn-ea"/>
                <a:cs typeface="+mn-cs"/>
              </a:rPr>
              <a:t>YUI (Yahoo User Interface) je jedna od vodećih knjižnica na internetu u upotrebi. Postoji puno zadataka koje treba obaviti tijekom pisanja JavaScript koda. Veliki dio tih zadataka je bavljenje razlikama među web preglednicima. U potrebi za načinima da se sakriju različitosti za svaki preglednik nastale su knjižnice koje okupljaju komplete alata za ove potrebe, poznatije kao JavaScript knjižnice. Sastoji se od kodova pisanih pomoću JS i CSS-a kako bi se omogućilo stvaranje interaktivnih web aplikacija kakve korisnici danas traže.</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8</a:t>
            </a:fld>
            <a:endParaRPr lang="hr-HR"/>
          </a:p>
        </p:txBody>
      </p:sp>
    </p:spTree>
    <p:extLst>
      <p:ext uri="{BB962C8B-B14F-4D97-AF65-F5344CB8AC3E}">
        <p14:creationId xmlns:p14="http://schemas.microsoft.com/office/powerpoint/2010/main" val="98213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smtClean="0">
                <a:solidFill>
                  <a:schemeClr val="tx1"/>
                </a:solidFill>
                <a:effectLst/>
                <a:latin typeface="+mn-lt"/>
                <a:ea typeface="+mn-ea"/>
                <a:cs typeface="+mn-cs"/>
              </a:rPr>
              <a:t>Unutar ovog primjera prikazati ćemo kako učitati kalendar korištenjem YUI 2 modula unutar YUI 3.</a:t>
            </a:r>
          </a:p>
          <a:p>
            <a:r>
              <a:rPr lang="hr-HR" sz="1200" kern="1200" smtClean="0">
                <a:solidFill>
                  <a:schemeClr val="tx1"/>
                </a:solidFill>
                <a:effectLst/>
                <a:latin typeface="+mn-lt"/>
                <a:ea typeface="+mn-ea"/>
                <a:cs typeface="+mn-cs"/>
              </a:rPr>
              <a:t>Kao i svaki puta do sada, započinjemo stvaranjem PHP datoteke. Nazvati ćemo je </a:t>
            </a:r>
            <a:r>
              <a:rPr lang="hr-HR" sz="1200" i="1" kern="1200" smtClean="0">
                <a:solidFill>
                  <a:schemeClr val="tx1"/>
                </a:solidFill>
                <a:effectLst/>
                <a:latin typeface="+mn-lt"/>
                <a:ea typeface="+mn-ea"/>
                <a:cs typeface="+mn-cs"/>
              </a:rPr>
              <a:t>yui_cal.php</a:t>
            </a:r>
            <a:r>
              <a:rPr lang="hr-HR" sz="1200" kern="1200" smtClean="0">
                <a:solidFill>
                  <a:schemeClr val="tx1"/>
                </a:solidFill>
                <a:effectLst/>
                <a:latin typeface="+mn-lt"/>
                <a:ea typeface="+mn-ea"/>
                <a:cs typeface="+mn-cs"/>
              </a:rPr>
              <a:t> unutar direktorija </a:t>
            </a:r>
            <a:r>
              <a:rPr lang="hr-HR" sz="1200" i="1" kern="1200" smtClean="0">
                <a:solidFill>
                  <a:schemeClr val="tx1"/>
                </a:solidFill>
                <a:effectLst/>
                <a:latin typeface="+mn-lt"/>
                <a:ea typeface="+mn-ea"/>
                <a:cs typeface="+mn-cs"/>
              </a:rPr>
              <a:t>vjezba.</a:t>
            </a:r>
            <a:endParaRPr lang="hr-HR" sz="1200" kern="1200" smtClean="0">
              <a:solidFill>
                <a:schemeClr val="tx1"/>
              </a:solidFill>
              <a:effectLst/>
              <a:latin typeface="+mn-lt"/>
              <a:ea typeface="+mn-ea"/>
              <a:cs typeface="+mn-cs"/>
            </a:endParaRP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Možemo primijetiti ako </a:t>
            </a:r>
            <a:r>
              <a:rPr lang="hr-HR" sz="1200" i="1" kern="1200" smtClean="0">
                <a:solidFill>
                  <a:schemeClr val="tx1"/>
                </a:solidFill>
                <a:effectLst/>
                <a:latin typeface="+mn-lt"/>
                <a:ea typeface="+mn-ea"/>
                <a:cs typeface="+mn-cs"/>
              </a:rPr>
              <a:t>yui_cal.php</a:t>
            </a:r>
            <a:r>
              <a:rPr lang="hr-HR" sz="1200" kern="1200" smtClean="0">
                <a:solidFill>
                  <a:schemeClr val="tx1"/>
                </a:solidFill>
                <a:effectLst/>
                <a:latin typeface="+mn-lt"/>
                <a:ea typeface="+mn-ea"/>
                <a:cs typeface="+mn-cs"/>
              </a:rPr>
              <a:t> ima poveznicu na JS datoteku </a:t>
            </a:r>
            <a:r>
              <a:rPr lang="hr-HR" sz="1200" i="1" kern="1200" smtClean="0">
                <a:solidFill>
                  <a:schemeClr val="tx1"/>
                </a:solidFill>
                <a:effectLst/>
                <a:latin typeface="+mn-lt"/>
                <a:ea typeface="+mn-ea"/>
                <a:cs typeface="+mn-cs"/>
              </a:rPr>
              <a:t>yui_cal.js</a:t>
            </a:r>
            <a:r>
              <a:rPr lang="hr-HR" sz="1200" kern="1200" smtClean="0">
                <a:solidFill>
                  <a:schemeClr val="tx1"/>
                </a:solidFill>
                <a:effectLst/>
                <a:latin typeface="+mn-lt"/>
                <a:ea typeface="+mn-ea"/>
                <a:cs typeface="+mn-cs"/>
              </a:rPr>
              <a:t> koja se također nalazi unutar direktorija </a:t>
            </a:r>
            <a:r>
              <a:rPr lang="hr-HR" sz="1200" i="1" kern="1200" smtClean="0">
                <a:solidFill>
                  <a:schemeClr val="tx1"/>
                </a:solidFill>
                <a:effectLst/>
                <a:latin typeface="+mn-lt"/>
                <a:ea typeface="+mn-ea"/>
                <a:cs typeface="+mn-cs"/>
              </a:rPr>
              <a:t>vjezba</a:t>
            </a:r>
            <a:r>
              <a:rPr lang="hr-HR" sz="1200" kern="1200" smtClean="0">
                <a:solidFill>
                  <a:schemeClr val="tx1"/>
                </a:solidFill>
                <a:effectLst/>
                <a:latin typeface="+mn-lt"/>
                <a:ea typeface="+mn-ea"/>
                <a:cs typeface="+mn-cs"/>
              </a:rPr>
              <a:t>.  Ova PHP datoteka sadrži &lt;div&gt; tag na koji smo postavili ID pod nazivom calContainer. Unutar ovog &lt;div&gt; elementa izvoditi će se nas YUI kod.</a:t>
            </a:r>
          </a:p>
          <a:p>
            <a:endParaRPr lang="hr-HR"/>
          </a:p>
        </p:txBody>
      </p:sp>
      <p:sp>
        <p:nvSpPr>
          <p:cNvPr id="4" name="Slide Number Placeholder 3"/>
          <p:cNvSpPr>
            <a:spLocks noGrp="1"/>
          </p:cNvSpPr>
          <p:nvPr>
            <p:ph type="sldNum" sz="quarter" idx="10"/>
          </p:nvPr>
        </p:nvSpPr>
        <p:spPr/>
        <p:txBody>
          <a:bodyPr/>
          <a:lstStyle/>
          <a:p>
            <a:fld id="{A2EE7823-0A09-4F12-92EF-093D03D1A640}" type="slidenum">
              <a:rPr lang="hr-HR" smtClean="0"/>
              <a:t>9</a:t>
            </a:fld>
            <a:endParaRPr lang="hr-HR"/>
          </a:p>
        </p:txBody>
      </p:sp>
    </p:spTree>
    <p:extLst>
      <p:ext uri="{BB962C8B-B14F-4D97-AF65-F5344CB8AC3E}">
        <p14:creationId xmlns:p14="http://schemas.microsoft.com/office/powerpoint/2010/main" val="295720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23223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634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47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775082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595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22931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4143576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8296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130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12/08/2016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6199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40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77D702-17F8-4BDF-B32D-5ABBB2A553FC}" type="datetimeFigureOut">
              <a:rPr lang="en-GB" smtClean="0"/>
              <a:t>12/08/2016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24578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77D702-17F8-4BDF-B32D-5ABBB2A553FC}" type="datetimeFigureOut">
              <a:rPr lang="en-GB" smtClean="0"/>
              <a:t>12/08/2016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71536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7D702-17F8-4BDF-B32D-5ABBB2A553FC}" type="datetimeFigureOut">
              <a:rPr lang="en-GB" smtClean="0"/>
              <a:t>12/08/2016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0577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52530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12/08/2016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85014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7D702-17F8-4BDF-B32D-5ABBB2A553FC}" type="datetimeFigureOut">
              <a:rPr lang="en-GB" smtClean="0"/>
              <a:t>12/08/2016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BF13E1-B7B1-4D8D-96FB-0076A4865071}" type="slidenum">
              <a:rPr lang="en-GB" smtClean="0"/>
              <a:t>‹#›</a:t>
            </a:fld>
            <a:endParaRPr lang="en-GB"/>
          </a:p>
        </p:txBody>
      </p:sp>
    </p:spTree>
    <p:extLst>
      <p:ext uri="{BB962C8B-B14F-4D97-AF65-F5344CB8AC3E}">
        <p14:creationId xmlns:p14="http://schemas.microsoft.com/office/powerpoint/2010/main" val="218207994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t="-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3600" smtClean="0"/>
              <a:t>LMS modul s javascript funkcionalnošću</a:t>
            </a:r>
            <a:endParaRPr lang="en-GB" sz="3600" dirty="0"/>
          </a:p>
        </p:txBody>
      </p:sp>
      <p:sp>
        <p:nvSpPr>
          <p:cNvPr id="3" name="Subtitle 2"/>
          <p:cNvSpPr>
            <a:spLocks noGrp="1"/>
          </p:cNvSpPr>
          <p:nvPr>
            <p:ph type="subTitle" idx="1"/>
          </p:nvPr>
        </p:nvSpPr>
        <p:spPr/>
        <p:txBody>
          <a:bodyPr>
            <a:noAutofit/>
          </a:bodyPr>
          <a:lstStyle/>
          <a:p>
            <a:pPr algn="r"/>
            <a:endParaRPr lang="en-GB" dirty="0">
              <a:solidFill>
                <a:schemeClr val="tx1"/>
              </a:solidFill>
            </a:endParaRPr>
          </a:p>
        </p:txBody>
      </p:sp>
    </p:spTree>
    <p:extLst>
      <p:ext uri="{BB962C8B-B14F-4D97-AF65-F5344CB8AC3E}">
        <p14:creationId xmlns:p14="http://schemas.microsoft.com/office/powerpoint/2010/main" val="22228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Moodle </a:t>
            </a:r>
            <a:r>
              <a:rPr lang="hr-HR" smtClean="0"/>
              <a:t>kalendar</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6" name="TextBox 5"/>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yui_cal.js </a:t>
            </a:r>
            <a:endParaRPr lang="hr-HR" sz="1400" i="1">
              <a:solidFill>
                <a:schemeClr val="accent2">
                  <a:lumMod val="75000"/>
                </a:schemeClr>
              </a:solidFill>
            </a:endParaRPr>
          </a:p>
        </p:txBody>
      </p:sp>
      <p:pic>
        <p:nvPicPr>
          <p:cNvPr id="7" name="Slika 12"/>
          <p:cNvPicPr/>
          <p:nvPr/>
        </p:nvPicPr>
        <p:blipFill rotWithShape="1">
          <a:blip r:embed="rId5">
            <a:extLst>
              <a:ext uri="{28A0092B-C50C-407E-A947-70E740481C1C}">
                <a14:useLocalDpi xmlns:a14="http://schemas.microsoft.com/office/drawing/2010/main" val="0"/>
              </a:ext>
            </a:extLst>
          </a:blip>
          <a:srcRect l="1101"/>
          <a:stretch/>
        </p:blipFill>
        <p:spPr bwMode="auto">
          <a:xfrm>
            <a:off x="2235528" y="1899115"/>
            <a:ext cx="6342415" cy="1831056"/>
          </a:xfrm>
          <a:prstGeom prst="rect">
            <a:avLst/>
          </a:prstGeom>
          <a:ln>
            <a:noFill/>
          </a:ln>
          <a:extLst>
            <a:ext uri="{53640926-AAD7-44D8-BBD7-CCE9431645EC}">
              <a14:shadowObscured xmlns:a14="http://schemas.microsoft.com/office/drawing/2010/main"/>
            </a:ext>
          </a:extLst>
        </p:spPr>
      </p:pic>
      <p:sp>
        <p:nvSpPr>
          <p:cNvPr id="8" name="Rectangle 7"/>
          <p:cNvSpPr/>
          <p:nvPr/>
        </p:nvSpPr>
        <p:spPr>
          <a:xfrm>
            <a:off x="2174568" y="1836420"/>
            <a:ext cx="457675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2293784" y="2402077"/>
            <a:ext cx="2400136" cy="23121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
        <p:nvSpPr>
          <p:cNvPr id="11" name="Rectangle 10"/>
          <p:cNvSpPr/>
          <p:nvPr/>
        </p:nvSpPr>
        <p:spPr>
          <a:xfrm>
            <a:off x="2293783" y="2680671"/>
            <a:ext cx="6284159" cy="23121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69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500"/>
                                        <p:tgtEl>
                                          <p:spTgt spid="9"/>
                                        </p:tgtEl>
                                      </p:cBhvr>
                                    </p:animEffect>
                                  </p:childTnLst>
                                </p:cTn>
                              </p:par>
                              <p:par>
                                <p:cTn id="13" presetID="6" presetClass="exit" presetSubtype="32" fill="hold" grpId="1" nodeType="withEffect">
                                  <p:stCondLst>
                                    <p:cond delay="0"/>
                                  </p:stCondLst>
                                  <p:childTnLst>
                                    <p:animEffect transition="out" filter="circle(out)">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500"/>
                                        <p:tgtEl>
                                          <p:spTgt spid="11"/>
                                        </p:tgtEl>
                                      </p:cBhvr>
                                    </p:animEffect>
                                  </p:childTnLst>
                                </p:cTn>
                              </p:par>
                              <p:par>
                                <p:cTn id="21" presetID="6" presetClass="exit" presetSubtype="32" fill="hold" grpId="1" nodeType="withEffect">
                                  <p:stCondLst>
                                    <p:cond delay="0"/>
                                  </p:stCondLst>
                                  <p:childTnLst>
                                    <p:animEffect transition="out" filter="circle(out)">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Moodle kalendar</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13"/>
          <p:cNvPicPr/>
          <p:nvPr/>
        </p:nvPicPr>
        <p:blipFill>
          <a:blip r:embed="rId5">
            <a:extLst>
              <a:ext uri="{28A0092B-C50C-407E-A947-70E740481C1C}">
                <a14:useLocalDpi xmlns:a14="http://schemas.microsoft.com/office/drawing/2010/main" val="0"/>
              </a:ext>
            </a:extLst>
          </a:blip>
          <a:stretch>
            <a:fillRect/>
          </a:stretch>
        </p:blipFill>
        <p:spPr>
          <a:xfrm>
            <a:off x="676546" y="1661399"/>
            <a:ext cx="8597456" cy="2170371"/>
          </a:xfrm>
          <a:prstGeom prst="rect">
            <a:avLst/>
          </a:prstGeom>
        </p:spPr>
      </p:pic>
      <p:sp>
        <p:nvSpPr>
          <p:cNvPr id="7" name="TextBox 6"/>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yui_cal.php </a:t>
            </a:r>
            <a:r>
              <a:rPr lang="hr-HR" sz="1400" smtClean="0">
                <a:solidFill>
                  <a:schemeClr val="accent2">
                    <a:lumMod val="75000"/>
                  </a:schemeClr>
                </a:solidFill>
              </a:rPr>
              <a:t>u pregledniku</a:t>
            </a:r>
            <a:r>
              <a:rPr lang="hr-HR" sz="1400" i="1" smtClean="0">
                <a:solidFill>
                  <a:schemeClr val="accent2">
                    <a:lumMod val="75000"/>
                  </a:schemeClr>
                </a:solidFill>
              </a:rPr>
              <a:t> </a:t>
            </a:r>
            <a:endParaRPr lang="hr-HR" sz="1400" i="1">
              <a:solidFill>
                <a:schemeClr val="accent2">
                  <a:lumMod val="75000"/>
                </a:schemeClr>
              </a:solidFill>
            </a:endParaRPr>
          </a:p>
        </p:txBody>
      </p:sp>
    </p:spTree>
    <p:extLst>
      <p:ext uri="{BB962C8B-B14F-4D97-AF65-F5344CB8AC3E}">
        <p14:creationId xmlns:p14="http://schemas.microsoft.com/office/powerpoint/2010/main" val="3406110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Moodle poveznice</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11"/>
          <p:cNvPicPr/>
          <p:nvPr/>
        </p:nvPicPr>
        <p:blipFill>
          <a:blip r:embed="rId5">
            <a:extLst>
              <a:ext uri="{28A0092B-C50C-407E-A947-70E740481C1C}">
                <a14:useLocalDpi xmlns:a14="http://schemas.microsoft.com/office/drawing/2010/main" val="0"/>
              </a:ext>
            </a:extLst>
          </a:blip>
          <a:stretch>
            <a:fillRect/>
          </a:stretch>
        </p:blipFill>
        <p:spPr>
          <a:xfrm>
            <a:off x="1068906" y="1661400"/>
            <a:ext cx="7813523" cy="2886075"/>
          </a:xfrm>
          <a:prstGeom prst="rect">
            <a:avLst/>
          </a:prstGeom>
        </p:spPr>
      </p:pic>
      <p:sp>
        <p:nvSpPr>
          <p:cNvPr id="7" name="Rectangle 6"/>
          <p:cNvSpPr/>
          <p:nvPr/>
        </p:nvSpPr>
        <p:spPr>
          <a:xfrm>
            <a:off x="1068906" y="2720340"/>
            <a:ext cx="5999551" cy="1379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TextBox 7"/>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yui_delegation.php</a:t>
            </a:r>
            <a:endParaRPr lang="hr-HR" sz="1400" i="1">
              <a:solidFill>
                <a:schemeClr val="accent2">
                  <a:lumMod val="75000"/>
                </a:schemeClr>
              </a:solidFill>
            </a:endParaRPr>
          </a:p>
        </p:txBody>
      </p:sp>
    </p:spTree>
    <p:extLst>
      <p:ext uri="{BB962C8B-B14F-4D97-AF65-F5344CB8AC3E}">
        <p14:creationId xmlns:p14="http://schemas.microsoft.com/office/powerpoint/2010/main" val="311066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Moodle poveznice</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4"/>
          <p:cNvPicPr/>
          <p:nvPr/>
        </p:nvPicPr>
        <p:blipFill>
          <a:blip r:embed="rId5">
            <a:extLst>
              <a:ext uri="{28A0092B-C50C-407E-A947-70E740481C1C}">
                <a14:useLocalDpi xmlns:a14="http://schemas.microsoft.com/office/drawing/2010/main" val="0"/>
              </a:ext>
            </a:extLst>
          </a:blip>
          <a:stretch>
            <a:fillRect/>
          </a:stretch>
        </p:blipFill>
        <p:spPr>
          <a:xfrm>
            <a:off x="2756342" y="1802265"/>
            <a:ext cx="5255543" cy="2131106"/>
          </a:xfrm>
          <a:prstGeom prst="rect">
            <a:avLst/>
          </a:prstGeom>
        </p:spPr>
      </p:pic>
      <p:sp>
        <p:nvSpPr>
          <p:cNvPr id="7" name="TextBox 6"/>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yui_delegation.js</a:t>
            </a:r>
            <a:endParaRPr lang="hr-HR" sz="1400" i="1">
              <a:solidFill>
                <a:schemeClr val="accent2">
                  <a:lumMod val="75000"/>
                </a:schemeClr>
              </a:solidFill>
            </a:endParaRPr>
          </a:p>
        </p:txBody>
      </p:sp>
    </p:spTree>
    <p:extLst>
      <p:ext uri="{BB962C8B-B14F-4D97-AF65-F5344CB8AC3E}">
        <p14:creationId xmlns:p14="http://schemas.microsoft.com/office/powerpoint/2010/main" val="3142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Moodle poveznice</a:t>
            </a:r>
            <a:endParaRPr lang="en-GB" dirty="0"/>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6"/>
          <p:cNvPicPr/>
          <p:nvPr/>
        </p:nvPicPr>
        <p:blipFill>
          <a:blip r:embed="rId4">
            <a:extLst>
              <a:ext uri="{28A0092B-C50C-407E-A947-70E740481C1C}">
                <a14:useLocalDpi xmlns:a14="http://schemas.microsoft.com/office/drawing/2010/main" val="0"/>
              </a:ext>
            </a:extLst>
          </a:blip>
          <a:stretch>
            <a:fillRect/>
          </a:stretch>
        </p:blipFill>
        <p:spPr>
          <a:xfrm>
            <a:off x="929409" y="1661400"/>
            <a:ext cx="7967847" cy="2083286"/>
          </a:xfrm>
          <a:prstGeom prst="rect">
            <a:avLst/>
          </a:prstGeom>
        </p:spPr>
      </p:pic>
      <p:sp>
        <p:nvSpPr>
          <p:cNvPr id="7" name="TextBox 6"/>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yui_delegation.php </a:t>
            </a:r>
            <a:r>
              <a:rPr lang="hr-HR" sz="1400" smtClean="0">
                <a:solidFill>
                  <a:schemeClr val="accent2">
                    <a:lumMod val="75000"/>
                  </a:schemeClr>
                </a:solidFill>
              </a:rPr>
              <a:t>u pregledniku</a:t>
            </a:r>
            <a:endParaRPr lang="hr-HR" sz="1400" i="1">
              <a:solidFill>
                <a:schemeClr val="accent2">
                  <a:lumMod val="75000"/>
                </a:schemeClr>
              </a:solidFill>
            </a:endParaRPr>
          </a:p>
        </p:txBody>
      </p:sp>
    </p:spTree>
    <p:extLst>
      <p:ext uri="{BB962C8B-B14F-4D97-AF65-F5344CB8AC3E}">
        <p14:creationId xmlns:p14="http://schemas.microsoft.com/office/powerpoint/2010/main" val="429424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hr-HR" smtClean="0"/>
              <a:t>Hvala na pažnji !</a:t>
            </a:r>
            <a:endParaRPr lang="hr-HR"/>
          </a:p>
        </p:txBody>
      </p:sp>
      <p:sp>
        <p:nvSpPr>
          <p:cNvPr id="7" name="Subtitle 6"/>
          <p:cNvSpPr>
            <a:spLocks noGrp="1"/>
          </p:cNvSpPr>
          <p:nvPr>
            <p:ph type="subTitle" idx="1"/>
          </p:nvPr>
        </p:nvSpPr>
        <p:spPr/>
        <p:txBody>
          <a:bodyPr/>
          <a:lstStyle/>
          <a:p>
            <a:endParaRPr lang="hr-HR"/>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Tree>
    <p:extLst>
      <p:ext uri="{BB962C8B-B14F-4D97-AF65-F5344CB8AC3E}">
        <p14:creationId xmlns:p14="http://schemas.microsoft.com/office/powerpoint/2010/main" val="3431057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
          <p:cNvPicPr/>
          <p:nvPr/>
        </p:nvPicPr>
        <p:blipFill rotWithShape="1">
          <a:blip r:embed="rId5">
            <a:extLst>
              <a:ext uri="{28A0092B-C50C-407E-A947-70E740481C1C}">
                <a14:useLocalDpi xmlns:a14="http://schemas.microsoft.com/office/drawing/2010/main" val="0"/>
              </a:ext>
            </a:extLst>
          </a:blip>
          <a:srcRect t="-65" r="36859" b="87742"/>
          <a:stretch/>
        </p:blipFill>
        <p:spPr bwMode="auto">
          <a:xfrm>
            <a:off x="2692033" y="1661506"/>
            <a:ext cx="4158807" cy="368601"/>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3156392" y="2196936"/>
            <a:ext cx="3230088" cy="307777"/>
          </a:xfrm>
          <a:prstGeom prst="rect">
            <a:avLst/>
          </a:prstGeom>
          <a:noFill/>
        </p:spPr>
        <p:txBody>
          <a:bodyPr wrap="square" rtlCol="0">
            <a:spAutoFit/>
          </a:bodyPr>
          <a:lstStyle/>
          <a:p>
            <a:pPr algn="ctr"/>
            <a:r>
              <a:rPr lang="hr-HR" sz="1400" smtClean="0">
                <a:solidFill>
                  <a:schemeClr val="accent2">
                    <a:lumMod val="75000"/>
                  </a:schemeClr>
                </a:solidFill>
              </a:rPr>
              <a:t>Putanja do poddirektorija </a:t>
            </a:r>
            <a:r>
              <a:rPr lang="hr-HR" sz="1400" i="1" smtClean="0">
                <a:solidFill>
                  <a:schemeClr val="accent2">
                    <a:lumMod val="75000"/>
                  </a:schemeClr>
                </a:solidFill>
              </a:rPr>
              <a:t>vježba</a:t>
            </a:r>
            <a:endParaRPr lang="hr-HR" sz="1400">
              <a:solidFill>
                <a:schemeClr val="accent2">
                  <a:lumMod val="75000"/>
                </a:schemeClr>
              </a:solidFill>
            </a:endParaRPr>
          </a:p>
        </p:txBody>
      </p:sp>
      <p:pic>
        <p:nvPicPr>
          <p:cNvPr id="7" name="Slika 3"/>
          <p:cNvPicPr/>
          <p:nvPr/>
        </p:nvPicPr>
        <p:blipFill rotWithShape="1">
          <a:blip r:embed="rId6">
            <a:extLst>
              <a:ext uri="{28A0092B-C50C-407E-A947-70E740481C1C}">
                <a14:useLocalDpi xmlns:a14="http://schemas.microsoft.com/office/drawing/2010/main" val="0"/>
              </a:ext>
            </a:extLst>
          </a:blip>
          <a:srcRect l="1035" t="3968"/>
          <a:stretch/>
        </p:blipFill>
        <p:spPr bwMode="auto">
          <a:xfrm>
            <a:off x="2199215" y="2982092"/>
            <a:ext cx="6369593" cy="1713319"/>
          </a:xfrm>
          <a:prstGeom prst="rect">
            <a:avLst/>
          </a:prstGeom>
          <a:ln>
            <a:noFill/>
          </a:ln>
          <a:extLst>
            <a:ext uri="{53640926-AAD7-44D8-BBD7-CCE9431645EC}">
              <a14:shadowObscured xmlns:a14="http://schemas.microsoft.com/office/drawing/2010/main"/>
            </a:ext>
          </a:extLst>
        </p:spPr>
      </p:pic>
      <p:sp>
        <p:nvSpPr>
          <p:cNvPr id="8" name="TextBox 7"/>
          <p:cNvSpPr txBox="1"/>
          <p:nvPr/>
        </p:nvSpPr>
        <p:spPr>
          <a:xfrm>
            <a:off x="3156392" y="4541522"/>
            <a:ext cx="3230088" cy="307777"/>
          </a:xfrm>
          <a:prstGeom prst="rect">
            <a:avLst/>
          </a:prstGeom>
          <a:noFill/>
        </p:spPr>
        <p:txBody>
          <a:bodyPr wrap="square" rtlCol="0">
            <a:spAutoFit/>
          </a:bodyPr>
          <a:lstStyle/>
          <a:p>
            <a:pPr algn="ctr"/>
            <a:r>
              <a:rPr lang="hr-HR" sz="1400" smtClean="0">
                <a:solidFill>
                  <a:schemeClr val="accent2">
                    <a:lumMod val="75000"/>
                  </a:schemeClr>
                </a:solidFill>
              </a:rPr>
              <a:t>Kod datoteke </a:t>
            </a:r>
            <a:r>
              <a:rPr lang="hr-HR" sz="1400" i="1" smtClean="0">
                <a:solidFill>
                  <a:schemeClr val="accent2">
                    <a:lumMod val="75000"/>
                  </a:schemeClr>
                </a:solidFill>
              </a:rPr>
              <a:t>blank.php</a:t>
            </a:r>
            <a:endParaRPr lang="hr-HR" sz="1400">
              <a:solidFill>
                <a:schemeClr val="accent2">
                  <a:lumMod val="75000"/>
                </a:schemeClr>
              </a:solidFill>
            </a:endParaRPr>
          </a:p>
        </p:txBody>
      </p:sp>
      <p:cxnSp>
        <p:nvCxnSpPr>
          <p:cNvPr id="10" name="Straight Connector 9"/>
          <p:cNvCxnSpPr/>
          <p:nvPr/>
        </p:nvCxnSpPr>
        <p:spPr>
          <a:xfrm>
            <a:off x="2199215" y="3193143"/>
            <a:ext cx="631071"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830286" y="2918460"/>
            <a:ext cx="5457371" cy="302370"/>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hr-HR"/>
          </a:p>
        </p:txBody>
      </p:sp>
      <p:sp>
        <p:nvSpPr>
          <p:cNvPr id="18" name="Rectangle 17"/>
          <p:cNvSpPr/>
          <p:nvPr/>
        </p:nvSpPr>
        <p:spPr>
          <a:xfrm>
            <a:off x="2164556" y="3528060"/>
            <a:ext cx="601504" cy="190499"/>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r-HR"/>
          </a:p>
        </p:txBody>
      </p:sp>
      <p:sp>
        <p:nvSpPr>
          <p:cNvPr id="19" name="Rectangle 18"/>
          <p:cNvSpPr/>
          <p:nvPr/>
        </p:nvSpPr>
        <p:spPr>
          <a:xfrm>
            <a:off x="2692032" y="4088995"/>
            <a:ext cx="858887" cy="2258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5966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 presetClass="exit" presetSubtype="0" fill="hold" nodeType="withEffect">
                                  <p:stCondLst>
                                    <p:cond delay="0"/>
                                  </p:stCondLst>
                                  <p:childTnLst>
                                    <p:set>
                                      <p:cBhvr>
                                        <p:cTn id="23" dur="1" fill="hold">
                                          <p:stCondLst>
                                            <p:cond delay="0"/>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ircle(in)">
                                      <p:cBhvr>
                                        <p:cTn id="28" dur="500"/>
                                        <p:tgtEl>
                                          <p:spTgt spid="18"/>
                                        </p:tgtEl>
                                      </p:cBhvr>
                                    </p:animEffect>
                                  </p:childTnLst>
                                </p:cTn>
                              </p:par>
                              <p:par>
                                <p:cTn id="29" presetID="10" presetClass="exit" presetSubtype="0" fill="hold" grpId="1" nodeType="with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down)">
                                      <p:cBhvr>
                                        <p:cTn id="36" dur="500"/>
                                        <p:tgtEl>
                                          <p:spTgt spid="19"/>
                                        </p:tgtEl>
                                      </p:cBhvr>
                                    </p:animEffect>
                                  </p:childTnLst>
                                </p:cTn>
                              </p:par>
                              <p:par>
                                <p:cTn id="37" presetID="6" presetClass="exit" presetSubtype="32" fill="hold" grpId="1" nodeType="withEffect">
                                  <p:stCondLst>
                                    <p:cond delay="0"/>
                                  </p:stCondLst>
                                  <p:childTnLst>
                                    <p:animEffect transition="out" filter="circle(out)">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1" grpId="0" animBg="1"/>
      <p:bldP spid="11" grpId="1" animBg="1"/>
      <p:bldP spid="18" grpId="0" animBg="1"/>
      <p:bldP spid="18" grpId="1"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2"/>
          <p:cNvPicPr/>
          <p:nvPr/>
        </p:nvPicPr>
        <p:blipFill>
          <a:blip r:embed="rId5">
            <a:extLst>
              <a:ext uri="{28A0092B-C50C-407E-A947-70E740481C1C}">
                <a14:useLocalDpi xmlns:a14="http://schemas.microsoft.com/office/drawing/2010/main" val="0"/>
              </a:ext>
            </a:extLst>
          </a:blip>
          <a:stretch>
            <a:fillRect/>
          </a:stretch>
        </p:blipFill>
        <p:spPr>
          <a:xfrm>
            <a:off x="677334" y="1661400"/>
            <a:ext cx="8596668" cy="1716800"/>
          </a:xfrm>
          <a:prstGeom prst="rect">
            <a:avLst/>
          </a:prstGeom>
        </p:spPr>
      </p:pic>
      <p:sp>
        <p:nvSpPr>
          <p:cNvPr id="7" name="TextBox 6"/>
          <p:cNvSpPr txBox="1"/>
          <p:nvPr/>
        </p:nvSpPr>
        <p:spPr>
          <a:xfrm>
            <a:off x="3033378" y="4402003"/>
            <a:ext cx="3884580" cy="307777"/>
          </a:xfrm>
          <a:prstGeom prst="rect">
            <a:avLst/>
          </a:prstGeom>
          <a:noFill/>
        </p:spPr>
        <p:txBody>
          <a:bodyPr wrap="square" rtlCol="0">
            <a:spAutoFit/>
          </a:bodyPr>
          <a:lstStyle/>
          <a:p>
            <a:pPr algn="ctr"/>
            <a:r>
              <a:rPr lang="hr-HR" sz="1400" smtClean="0">
                <a:solidFill>
                  <a:schemeClr val="accent2">
                    <a:lumMod val="75000"/>
                  </a:schemeClr>
                </a:solidFill>
              </a:rPr>
              <a:t>Prikaz datoteke </a:t>
            </a:r>
            <a:r>
              <a:rPr lang="hr-HR" sz="1400" i="1" smtClean="0">
                <a:solidFill>
                  <a:schemeClr val="accent2">
                    <a:lumMod val="75000"/>
                  </a:schemeClr>
                </a:solidFill>
              </a:rPr>
              <a:t>blank.php </a:t>
            </a:r>
            <a:r>
              <a:rPr lang="hr-HR" sz="1400" smtClean="0">
                <a:solidFill>
                  <a:schemeClr val="accent2">
                    <a:lumMod val="75000"/>
                  </a:schemeClr>
                </a:solidFill>
              </a:rPr>
              <a:t>u pregledniku</a:t>
            </a:r>
            <a:endParaRPr lang="hr-HR" sz="1400">
              <a:solidFill>
                <a:schemeClr val="accent2">
                  <a:lumMod val="75000"/>
                </a:schemeClr>
              </a:solidFill>
            </a:endParaRPr>
          </a:p>
        </p:txBody>
      </p:sp>
    </p:spTree>
    <p:extLst>
      <p:ext uri="{BB962C8B-B14F-4D97-AF65-F5344CB8AC3E}">
        <p14:creationId xmlns:p14="http://schemas.microsoft.com/office/powerpoint/2010/main" val="4248303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5"/>
          <p:cNvPicPr/>
          <p:nvPr/>
        </p:nvPicPr>
        <p:blipFill rotWithShape="1">
          <a:blip r:embed="rId5">
            <a:extLst>
              <a:ext uri="{28A0092B-C50C-407E-A947-70E740481C1C}">
                <a14:useLocalDpi xmlns:a14="http://schemas.microsoft.com/office/drawing/2010/main" val="0"/>
              </a:ext>
            </a:extLst>
          </a:blip>
          <a:srcRect l="2500" r="2333"/>
          <a:stretch/>
        </p:blipFill>
        <p:spPr bwMode="auto">
          <a:xfrm>
            <a:off x="1237635" y="1661400"/>
            <a:ext cx="7476066" cy="1970800"/>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3033378" y="3632200"/>
            <a:ext cx="3884580" cy="307777"/>
          </a:xfrm>
          <a:prstGeom prst="rect">
            <a:avLst/>
          </a:prstGeom>
          <a:noFill/>
        </p:spPr>
        <p:txBody>
          <a:bodyPr wrap="square" rtlCol="0">
            <a:spAutoFit/>
          </a:bodyPr>
          <a:lstStyle/>
          <a:p>
            <a:pPr algn="ctr"/>
            <a:r>
              <a:rPr lang="hr-HR" sz="1400" smtClean="0">
                <a:solidFill>
                  <a:schemeClr val="accent2">
                    <a:lumMod val="75000"/>
                  </a:schemeClr>
                </a:solidFill>
              </a:rPr>
              <a:t>Prikaz datoteke </a:t>
            </a:r>
            <a:r>
              <a:rPr lang="hr-HR" sz="1400" i="1" smtClean="0">
                <a:solidFill>
                  <a:schemeClr val="accent2">
                    <a:lumMod val="75000"/>
                  </a:schemeClr>
                </a:solidFill>
              </a:rPr>
              <a:t>blank.php </a:t>
            </a:r>
            <a:r>
              <a:rPr lang="hr-HR" sz="1400" smtClean="0">
                <a:solidFill>
                  <a:schemeClr val="accent2">
                    <a:lumMod val="75000"/>
                  </a:schemeClr>
                </a:solidFill>
              </a:rPr>
              <a:t>u pregledniku</a:t>
            </a:r>
            <a:endParaRPr lang="hr-HR" sz="1400">
              <a:solidFill>
                <a:schemeClr val="accent2">
                  <a:lumMod val="75000"/>
                </a:schemeClr>
              </a:solidFill>
            </a:endParaRPr>
          </a:p>
        </p:txBody>
      </p:sp>
      <p:pic>
        <p:nvPicPr>
          <p:cNvPr id="8" name="Slika 6"/>
          <p:cNvPicPr/>
          <p:nvPr/>
        </p:nvPicPr>
        <p:blipFill rotWithShape="1">
          <a:blip r:embed="rId6">
            <a:extLst>
              <a:ext uri="{28A0092B-C50C-407E-A947-70E740481C1C}">
                <a14:useLocalDpi xmlns:a14="http://schemas.microsoft.com/office/drawing/2010/main" val="0"/>
              </a:ext>
            </a:extLst>
          </a:blip>
          <a:srcRect l="12743" t="24138" r="21883" b="17242"/>
          <a:stretch/>
        </p:blipFill>
        <p:spPr bwMode="auto">
          <a:xfrm>
            <a:off x="3701127" y="4663644"/>
            <a:ext cx="2549082" cy="289356"/>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3863063" y="5132384"/>
            <a:ext cx="2225210" cy="307777"/>
          </a:xfrm>
          <a:prstGeom prst="rect">
            <a:avLst/>
          </a:prstGeom>
          <a:noFill/>
        </p:spPr>
        <p:txBody>
          <a:bodyPr wrap="square" rtlCol="0">
            <a:spAutoFit/>
          </a:bodyPr>
          <a:lstStyle/>
          <a:p>
            <a:pPr algn="ctr"/>
            <a:r>
              <a:rPr lang="hr-HR" sz="1400" smtClean="0">
                <a:solidFill>
                  <a:schemeClr val="accent2">
                    <a:lumMod val="75000"/>
                  </a:schemeClr>
                </a:solidFill>
              </a:rPr>
              <a:t>Kod datoteke </a:t>
            </a:r>
            <a:r>
              <a:rPr lang="hr-HR" sz="1400" i="1" smtClean="0">
                <a:solidFill>
                  <a:schemeClr val="accent2">
                    <a:lumMod val="75000"/>
                  </a:schemeClr>
                </a:solidFill>
              </a:rPr>
              <a:t>alert.js</a:t>
            </a:r>
            <a:endParaRPr lang="hr-HR" sz="1400">
              <a:solidFill>
                <a:schemeClr val="accent2">
                  <a:lumMod val="75000"/>
                </a:schemeClr>
              </a:solidFill>
            </a:endParaRPr>
          </a:p>
        </p:txBody>
      </p:sp>
      <p:sp>
        <p:nvSpPr>
          <p:cNvPr id="10" name="Rectangle 9"/>
          <p:cNvSpPr/>
          <p:nvPr/>
        </p:nvSpPr>
        <p:spPr>
          <a:xfrm>
            <a:off x="1237635" y="2667000"/>
            <a:ext cx="5328265" cy="241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95425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4"/>
          <p:cNvPicPr/>
          <p:nvPr/>
        </p:nvPicPr>
        <p:blipFill>
          <a:blip r:embed="rId5">
            <a:extLst>
              <a:ext uri="{28A0092B-C50C-407E-A947-70E740481C1C}">
                <a14:useLocalDpi xmlns:a14="http://schemas.microsoft.com/office/drawing/2010/main" val="0"/>
              </a:ext>
            </a:extLst>
          </a:blip>
          <a:stretch>
            <a:fillRect/>
          </a:stretch>
        </p:blipFill>
        <p:spPr>
          <a:xfrm>
            <a:off x="677334" y="1661400"/>
            <a:ext cx="8596668" cy="1633343"/>
          </a:xfrm>
          <a:prstGeom prst="rect">
            <a:avLst/>
          </a:prstGeom>
        </p:spPr>
      </p:pic>
      <p:sp>
        <p:nvSpPr>
          <p:cNvPr id="7" name="TextBox 6"/>
          <p:cNvSpPr txBox="1"/>
          <p:nvPr/>
        </p:nvSpPr>
        <p:spPr>
          <a:xfrm>
            <a:off x="2882217" y="3858044"/>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requirejs.php </a:t>
            </a:r>
            <a:r>
              <a:rPr lang="hr-HR" sz="1400" smtClean="0">
                <a:solidFill>
                  <a:schemeClr val="accent2">
                    <a:lumMod val="75000"/>
                  </a:schemeClr>
                </a:solidFill>
              </a:rPr>
              <a:t>datoteke u pregledniku</a:t>
            </a:r>
            <a:endParaRPr lang="hr-HR" sz="1400">
              <a:solidFill>
                <a:schemeClr val="accent2">
                  <a:lumMod val="75000"/>
                </a:schemeClr>
              </a:solidFill>
            </a:endParaRPr>
          </a:p>
        </p:txBody>
      </p:sp>
    </p:spTree>
    <p:extLst>
      <p:ext uri="{BB962C8B-B14F-4D97-AF65-F5344CB8AC3E}">
        <p14:creationId xmlns:p14="http://schemas.microsoft.com/office/powerpoint/2010/main" val="844185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7"/>
          <p:cNvPicPr/>
          <p:nvPr/>
        </p:nvPicPr>
        <p:blipFill>
          <a:blip r:embed="rId5">
            <a:extLst>
              <a:ext uri="{28A0092B-C50C-407E-A947-70E740481C1C}">
                <a14:useLocalDpi xmlns:a14="http://schemas.microsoft.com/office/drawing/2010/main" val="0"/>
              </a:ext>
            </a:extLst>
          </a:blip>
          <a:stretch>
            <a:fillRect/>
          </a:stretch>
        </p:blipFill>
        <p:spPr>
          <a:xfrm>
            <a:off x="677334" y="1661400"/>
            <a:ext cx="8596668" cy="2112314"/>
          </a:xfrm>
          <a:prstGeom prst="rect">
            <a:avLst/>
          </a:prstGeom>
        </p:spPr>
      </p:pic>
      <p:sp>
        <p:nvSpPr>
          <p:cNvPr id="7" name="TextBox 6"/>
          <p:cNvSpPr txBox="1"/>
          <p:nvPr/>
        </p:nvSpPr>
        <p:spPr>
          <a:xfrm>
            <a:off x="2882217" y="3725926"/>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koda </a:t>
            </a:r>
            <a:r>
              <a:rPr lang="hr-HR" sz="1400" i="1" smtClean="0">
                <a:solidFill>
                  <a:schemeClr val="accent2">
                    <a:lumMod val="75000"/>
                  </a:schemeClr>
                </a:solidFill>
              </a:rPr>
              <a:t>require_init_data.php</a:t>
            </a:r>
            <a:endParaRPr lang="hr-HR" sz="1400">
              <a:solidFill>
                <a:schemeClr val="accent2">
                  <a:lumMod val="75000"/>
                </a:schemeClr>
              </a:solidFill>
            </a:endParaRPr>
          </a:p>
        </p:txBody>
      </p:sp>
      <p:pic>
        <p:nvPicPr>
          <p:cNvPr id="8" name="Slika 8"/>
          <p:cNvPicPr/>
          <p:nvPr/>
        </p:nvPicPr>
        <p:blipFill>
          <a:blip r:embed="rId6">
            <a:extLst>
              <a:ext uri="{28A0092B-C50C-407E-A947-70E740481C1C}">
                <a14:useLocalDpi xmlns:a14="http://schemas.microsoft.com/office/drawing/2010/main" val="0"/>
              </a:ext>
            </a:extLst>
          </a:blip>
          <a:stretch>
            <a:fillRect/>
          </a:stretch>
        </p:blipFill>
        <p:spPr bwMode="auto">
          <a:xfrm>
            <a:off x="2882217" y="4293694"/>
            <a:ext cx="4410075" cy="1019175"/>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2993803" y="5418971"/>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koda </a:t>
            </a:r>
            <a:r>
              <a:rPr lang="hr-HR" sz="1400" i="1" smtClean="0">
                <a:solidFill>
                  <a:schemeClr val="accent2">
                    <a:lumMod val="75000"/>
                  </a:schemeClr>
                </a:solidFill>
              </a:rPr>
              <a:t>require_init_data.js</a:t>
            </a:r>
            <a:endParaRPr lang="hr-HR" sz="1400">
              <a:solidFill>
                <a:schemeClr val="accent2">
                  <a:lumMod val="75000"/>
                </a:schemeClr>
              </a:solidFill>
            </a:endParaRPr>
          </a:p>
        </p:txBody>
      </p:sp>
      <p:sp>
        <p:nvSpPr>
          <p:cNvPr id="10" name="Rectangle 9"/>
          <p:cNvSpPr/>
          <p:nvPr/>
        </p:nvSpPr>
        <p:spPr>
          <a:xfrm>
            <a:off x="677334" y="2343150"/>
            <a:ext cx="8408609" cy="2603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Rectangle 10"/>
          <p:cNvSpPr/>
          <p:nvPr/>
        </p:nvSpPr>
        <p:spPr>
          <a:xfrm>
            <a:off x="677334" y="2603499"/>
            <a:ext cx="5964766" cy="4445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Rectangle 11"/>
          <p:cNvSpPr/>
          <p:nvPr/>
        </p:nvSpPr>
        <p:spPr>
          <a:xfrm>
            <a:off x="677334" y="2587902"/>
            <a:ext cx="5964766" cy="275588"/>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r-HR"/>
          </a:p>
        </p:txBody>
      </p:sp>
      <p:sp>
        <p:nvSpPr>
          <p:cNvPr id="13" name="Rectangle 12"/>
          <p:cNvSpPr/>
          <p:nvPr/>
        </p:nvSpPr>
        <p:spPr>
          <a:xfrm>
            <a:off x="677334" y="2824304"/>
            <a:ext cx="5964766" cy="239293"/>
          </a:xfrm>
          <a:prstGeom prst="rect">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7681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xit" presetSubtype="0" fill="hold" grpId="1" nodeType="with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par>
                                <p:cTn id="21" presetID="22" presetClass="exit" presetSubtype="4" fill="hold" grpId="1" nodeType="withEffect">
                                  <p:stCondLst>
                                    <p:cond delay="0"/>
                                  </p:stCondLst>
                                  <p:childTnLst>
                                    <p:animEffect transition="out" filter="wipe(down)">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xit" presetSubtype="21" fill="hold" grpId="1" nodeType="withEffect">
                                  <p:stCondLst>
                                    <p:cond delay="0"/>
                                  </p:stCondLst>
                                  <p:childTnLst>
                                    <p:animEffect transition="out" filter="barn(inVertical)">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0" grpId="1" animBg="1"/>
      <p:bldP spid="11" grpId="0" animBg="1"/>
      <p:bldP spid="11" grpId="1" animBg="1"/>
      <p:bldP spid="12" grpId="0" animBg="1"/>
      <p:bldP spid="12" grpId="1"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Kombinacija Moodle-a i JS</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0"/>
          <p:cNvPicPr/>
          <p:nvPr/>
        </p:nvPicPr>
        <p:blipFill>
          <a:blip r:embed="rId5">
            <a:extLst>
              <a:ext uri="{28A0092B-C50C-407E-A947-70E740481C1C}">
                <a14:useLocalDpi xmlns:a14="http://schemas.microsoft.com/office/drawing/2010/main" val="0"/>
              </a:ext>
            </a:extLst>
          </a:blip>
          <a:stretch>
            <a:fillRect/>
          </a:stretch>
        </p:blipFill>
        <p:spPr>
          <a:xfrm>
            <a:off x="677334" y="1661399"/>
            <a:ext cx="8596668" cy="1880087"/>
          </a:xfrm>
          <a:prstGeom prst="rect">
            <a:avLst/>
          </a:prstGeom>
        </p:spPr>
      </p:pic>
      <p:sp>
        <p:nvSpPr>
          <p:cNvPr id="7" name="TextBox 6"/>
          <p:cNvSpPr txBox="1"/>
          <p:nvPr/>
        </p:nvSpPr>
        <p:spPr>
          <a:xfrm>
            <a:off x="2882217" y="3858044"/>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require_init_data.js </a:t>
            </a:r>
            <a:r>
              <a:rPr lang="hr-HR" sz="1400" smtClean="0">
                <a:solidFill>
                  <a:schemeClr val="accent2">
                    <a:lumMod val="75000"/>
                  </a:schemeClr>
                </a:solidFill>
              </a:rPr>
              <a:t>u pregledniku</a:t>
            </a:r>
            <a:endParaRPr lang="hr-HR" sz="1400">
              <a:solidFill>
                <a:schemeClr val="accent2">
                  <a:lumMod val="75000"/>
                </a:schemeClr>
              </a:solidFill>
            </a:endParaRPr>
          </a:p>
        </p:txBody>
      </p:sp>
    </p:spTree>
    <p:extLst>
      <p:ext uri="{BB962C8B-B14F-4D97-AF65-F5344CB8AC3E}">
        <p14:creationId xmlns:p14="http://schemas.microsoft.com/office/powerpoint/2010/main" val="3119161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Moodle YUI</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YUI – vodeća JS knjižnica na internetu</a:t>
            </a:r>
          </a:p>
          <a:p>
            <a:endParaRPr lang="hr-HR" sz="2000"/>
          </a:p>
          <a:p>
            <a:r>
              <a:rPr lang="hr-HR" sz="2000" smtClean="0"/>
              <a:t>sadrži alate koji skraćuju vrijeme pisanja koda </a:t>
            </a:r>
            <a:endParaRPr lang="en-GB" sz="2000"/>
          </a:p>
        </p:txBody>
      </p:sp>
    </p:spTree>
    <p:extLst>
      <p:ext uri="{BB962C8B-B14F-4D97-AF65-F5344CB8AC3E}">
        <p14:creationId xmlns:p14="http://schemas.microsoft.com/office/powerpoint/2010/main" val="3624095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Moodle kalendar</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9"/>
          <p:cNvPicPr/>
          <p:nvPr/>
        </p:nvPicPr>
        <p:blipFill rotWithShape="1">
          <a:blip r:embed="rId5">
            <a:extLst>
              <a:ext uri="{28A0092B-C50C-407E-A947-70E740481C1C}">
                <a14:useLocalDpi xmlns:a14="http://schemas.microsoft.com/office/drawing/2010/main" val="0"/>
              </a:ext>
            </a:extLst>
          </a:blip>
          <a:srcRect l="861"/>
          <a:stretch/>
        </p:blipFill>
        <p:spPr bwMode="auto">
          <a:xfrm>
            <a:off x="2235528" y="1661400"/>
            <a:ext cx="6324600" cy="2821700"/>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2882217" y="4483100"/>
            <a:ext cx="4186902" cy="307777"/>
          </a:xfrm>
          <a:prstGeom prst="rect">
            <a:avLst/>
          </a:prstGeom>
          <a:noFill/>
        </p:spPr>
        <p:txBody>
          <a:bodyPr wrap="square" rtlCol="0">
            <a:spAutoFit/>
          </a:bodyPr>
          <a:lstStyle/>
          <a:p>
            <a:pPr algn="ctr"/>
            <a:r>
              <a:rPr lang="hr-HR" sz="1400" smtClean="0">
                <a:solidFill>
                  <a:schemeClr val="accent2">
                    <a:lumMod val="75000"/>
                  </a:schemeClr>
                </a:solidFill>
              </a:rPr>
              <a:t>Prikaz </a:t>
            </a:r>
            <a:r>
              <a:rPr lang="hr-HR" sz="1400" i="1" smtClean="0">
                <a:solidFill>
                  <a:schemeClr val="accent2">
                    <a:lumMod val="75000"/>
                  </a:schemeClr>
                </a:solidFill>
              </a:rPr>
              <a:t>yui_cal.php </a:t>
            </a:r>
            <a:endParaRPr lang="hr-HR" sz="1400" i="1">
              <a:solidFill>
                <a:schemeClr val="accent2">
                  <a:lumMod val="75000"/>
                </a:schemeClr>
              </a:solidFill>
            </a:endParaRPr>
          </a:p>
        </p:txBody>
      </p:sp>
      <p:sp>
        <p:nvSpPr>
          <p:cNvPr id="8" name="Rectangle 7"/>
          <p:cNvSpPr/>
          <p:nvPr/>
        </p:nvSpPr>
        <p:spPr>
          <a:xfrm>
            <a:off x="2146300" y="2463800"/>
            <a:ext cx="51181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2146300" y="3114675"/>
            <a:ext cx="3022600" cy="443625"/>
          </a:xfrm>
          <a:prstGeom prst="rect">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8757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227</TotalTime>
  <Words>875</Words>
  <Application>Microsoft Office PowerPoint</Application>
  <PresentationFormat>Widescreen</PresentationFormat>
  <Paragraphs>103</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LMS modul s javascript funkcionalnošću</vt:lpstr>
      <vt:lpstr>Kombinacija Moodle-a i JS</vt:lpstr>
      <vt:lpstr>Kombinacija Moodle-a i JS</vt:lpstr>
      <vt:lpstr>Kombinacija Moodle-a i JS</vt:lpstr>
      <vt:lpstr>Kombinacija Moodle-a i JS</vt:lpstr>
      <vt:lpstr>Kombinacija Moodle-a i JS</vt:lpstr>
      <vt:lpstr>Kombinacija Moodle-a i JS</vt:lpstr>
      <vt:lpstr>Moodle YUI</vt:lpstr>
      <vt:lpstr>Moodle kalendar</vt:lpstr>
      <vt:lpstr>Moodle kalendar</vt:lpstr>
      <vt:lpstr>Moodle kalendar</vt:lpstr>
      <vt:lpstr>Moodle poveznice</vt:lpstr>
      <vt:lpstr>Moodle poveznice</vt:lpstr>
      <vt:lpstr>Moodle poveznice</vt:lpstr>
      <vt:lpstr>Hvala na pažnji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znanstveni laboratorij</dc:title>
  <dc:creator>Pc</dc:creator>
  <cp:lastModifiedBy>M</cp:lastModifiedBy>
  <cp:revision>96</cp:revision>
  <dcterms:created xsi:type="dcterms:W3CDTF">2016-03-18T08:07:10Z</dcterms:created>
  <dcterms:modified xsi:type="dcterms:W3CDTF">2016-08-12T20:43:41Z</dcterms:modified>
</cp:coreProperties>
</file>